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73" r:id="rId20"/>
    <p:sldId id="274" r:id="rId21"/>
    <p:sldId id="275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1"/>
  </p:normalViewPr>
  <p:slideViewPr>
    <p:cSldViewPr snapToGrid="0" snapToObjects="1">
      <p:cViewPr>
        <p:scale>
          <a:sx n="66" d="100"/>
          <a:sy n="66" d="100"/>
        </p:scale>
        <p:origin x="944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n.wikipedia.org/w/index.php?title=Swinging_Atwoo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Swinging Atwood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Kister &amp; Alli Behr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803" y="343525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2487272"/>
            <a:ext cx="7269480" cy="76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70" y="4007048"/>
            <a:ext cx="8770620" cy="13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4908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4908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7956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2374235"/>
            <a:ext cx="11809828" cy="31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03" y="1969476"/>
            <a:ext cx="8358554" cy="4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Poincaré</a:t>
            </a:r>
            <a:r>
              <a:rPr lang="en-US" dirty="0" smtClean="0"/>
              <a:t>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38400"/>
            <a:ext cx="10058400" cy="3430694"/>
          </a:xfrm>
        </p:spPr>
        <p:txBody>
          <a:bodyPr/>
          <a:lstStyle/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Plot radius, radial momentum, and angle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Find times when the angle is 0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Determine the radii and radial momenta for these times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Plot these values for various initial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9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9"/>
          <a:stretch/>
        </p:blipFill>
        <p:spPr>
          <a:xfrm>
            <a:off x="2667000" y="0"/>
            <a:ext cx="6858000" cy="62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0934" y="2777065"/>
            <a:ext cx="9143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Expected Results and Actual Results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605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Chaos?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5316" y="1965664"/>
            <a:ext cx="97028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field in mathematics that studies the behavior of dynamical systems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42533" y="3471333"/>
            <a:ext cx="98213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Most things in physics are predictable, with clear linear, exponential, or quadratic behavior. Chaos theory examines the systems occurring in nature and man made mechanisms. </a:t>
            </a:r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Chaos is Characterized by the butterfly effect.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85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9"/>
          <a:stretch/>
        </p:blipFill>
        <p:spPr>
          <a:xfrm>
            <a:off x="288570" y="541859"/>
            <a:ext cx="6289139" cy="5762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178964"/>
            <a:ext cx="4969933" cy="4922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0373" y="187916"/>
            <a:ext cx="3274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+mj-lt"/>
              </a:rPr>
              <a:t>Poincare Maps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99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611" y="728133"/>
            <a:ext cx="6092999" cy="1492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467" y="2157420"/>
            <a:ext cx="6106144" cy="14986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3" y="3403459"/>
            <a:ext cx="5300133" cy="27137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6403" y="1495700"/>
            <a:ext cx="4893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Non-singular Orbits for different masses</a:t>
            </a:r>
            <a:endParaRPr 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5588000"/>
            <a:ext cx="97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Actual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77201" y="3680767"/>
            <a:ext cx="1331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Expected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98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7280" y="2952265"/>
            <a:ext cx="95053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N. </a:t>
            </a:r>
            <a:r>
              <a:rPr lang="en-US" dirty="0" err="1"/>
              <a:t>Tufillaro</a:t>
            </a:r>
            <a:r>
              <a:rPr lang="en-US" dirty="0"/>
              <a:t>. Motions of a swinging Atwood’s machine. Journal de Physique, 1985, 46 (9),</a:t>
            </a:r>
          </a:p>
          <a:p>
            <a:r>
              <a:rPr lang="en-US" dirty="0" smtClean="0"/>
              <a:t>	pp</a:t>
            </a:r>
            <a:r>
              <a:rPr lang="en-US" dirty="0"/>
              <a:t>.1495-1500. &lt;10.1051/jphys:019850046090149500&gt;. &lt;jpa-00210094&gt;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1097280" y="3790845"/>
            <a:ext cx="1005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Swinging Atwood's machine. (2014, June 15). In Wikipedia, The Free Encyclopedia. Retrieved 05:43, </a:t>
            </a:r>
            <a:r>
              <a:rPr lang="en-US" dirty="0" smtClean="0"/>
              <a:t>	December </a:t>
            </a:r>
            <a:r>
              <a:rPr lang="en-US" dirty="0"/>
              <a:t>2, 2015, from </a:t>
            </a:r>
            <a:r>
              <a:rPr lang="en-US" dirty="0">
                <a:hlinkClick r:id="rId2"/>
              </a:rPr>
              <a:t>https://en.wikipedia.org/w/index.php?title=</a:t>
            </a:r>
            <a:r>
              <a:rPr lang="en-US" dirty="0" smtClean="0">
                <a:hlinkClick r:id="rId2"/>
              </a:rPr>
              <a:t>Swinging_Atwood</a:t>
            </a:r>
            <a:r>
              <a:rPr lang="en-US" dirty="0" smtClean="0"/>
              <a:t>	%</a:t>
            </a:r>
            <a:r>
              <a:rPr lang="en-US" dirty="0"/>
              <a:t>27s_machine&amp;oldid=612986832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2033" y="1968288"/>
            <a:ext cx="9908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Antonio </a:t>
            </a:r>
            <a:r>
              <a:rPr lang="en-US" dirty="0" err="1"/>
              <a:t>Politi</a:t>
            </a:r>
            <a:r>
              <a:rPr lang="en-US" dirty="0"/>
              <a:t> (2013)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www.scholarpedia.org</a:t>
            </a:r>
            <a:r>
              <a:rPr lang="en-US" dirty="0"/>
              <a:t>/</a:t>
            </a:r>
            <a:r>
              <a:rPr lang="en-US" dirty="0" smtClean="0"/>
              <a:t>article </a:t>
            </a:r>
            <a:r>
              <a:rPr lang="en-US" dirty="0" err="1" smtClean="0"/>
              <a:t>Lyapunov_exponent</a:t>
            </a:r>
            <a:r>
              <a:rPr lang="en-US" dirty="0"/>
              <a:t>"&gt;</a:t>
            </a:r>
            <a:r>
              <a:rPr lang="en-US" dirty="0" err="1"/>
              <a:t>Lyapunov</a:t>
            </a:r>
            <a:r>
              <a:rPr lang="en-US" dirty="0"/>
              <a:t> </a:t>
            </a:r>
            <a:r>
              <a:rPr lang="en-US" dirty="0" smtClean="0"/>
              <a:t>	exponent</a:t>
            </a:r>
            <a:r>
              <a:rPr lang="en-US" dirty="0"/>
              <a:t>&lt;/a&gt;. &lt;a </a:t>
            </a:r>
            <a:r>
              <a:rPr lang="en-US" dirty="0" err="1"/>
              <a:t>href</a:t>
            </a:r>
            <a:r>
              <a:rPr lang="en-US" dirty="0"/>
              <a:t>="http://</a:t>
            </a:r>
            <a:r>
              <a:rPr lang="en-US" dirty="0" err="1"/>
              <a:t>www.scholarpedia.org</a:t>
            </a:r>
            <a:r>
              <a:rPr lang="en-US" dirty="0"/>
              <a:t>/"&gt;</a:t>
            </a:r>
            <a:r>
              <a:rPr lang="en-US" dirty="0" err="1"/>
              <a:t>Scholarpedia</a:t>
            </a:r>
            <a:r>
              <a:rPr lang="en-US" dirty="0"/>
              <a:t>&lt;/a&gt;, 8(3):2722.</a:t>
            </a:r>
          </a:p>
        </p:txBody>
      </p:sp>
    </p:spTree>
    <p:extLst>
      <p:ext uri="{BB962C8B-B14F-4D97-AF65-F5344CB8AC3E}">
        <p14:creationId xmlns:p14="http://schemas.microsoft.com/office/powerpoint/2010/main" val="28571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Butterfly Effect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80" y="2586567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2706462"/>
            <a:ext cx="66556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-The idea that a small change in one initial condition can cause a huge effect in the overall system. </a:t>
            </a:r>
          </a:p>
          <a:p>
            <a:endParaRPr lang="en-US" sz="2400" dirty="0"/>
          </a:p>
          <a:p>
            <a:r>
              <a:rPr lang="en-US" sz="2400" dirty="0" smtClean="0"/>
              <a:t>-Demonstrated by the idea that the a single butterfly flapping his wings in one part of the world, can set off a chain of events that causes a hurricane on the other side of the world.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189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Bifurcation Diagrams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7" y="1866773"/>
            <a:ext cx="4402667" cy="40458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78" y="1866773"/>
            <a:ext cx="6217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-Chaotic Systems are characterized by the idea that for some initial conditions, the behavior of the system follows a predictable path,  but for others the state of the system falls into chaos, and it is impossible to predict the state of the system.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97279" y="4342941"/>
            <a:ext cx="62179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-Tradition bifurcation diagrams show how frequencies of simple systems can fall into complete chaos by varying a, in this case the damping of the system.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258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Lyapunov</a:t>
            </a:r>
            <a:r>
              <a:rPr lang="en-US" dirty="0" smtClean="0"/>
              <a:t> Exponent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97280" y="2437136"/>
            <a:ext cx="99026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- An Exponent that </a:t>
            </a:r>
            <a:r>
              <a:rPr lang="en-US" sz="2400" dirty="0"/>
              <a:t>characterizes the rate of separation of infinitesimally close </a:t>
            </a:r>
            <a:r>
              <a:rPr lang="en-US" sz="2400" dirty="0" smtClean="0"/>
              <a:t>trajectories in a </a:t>
            </a:r>
            <a:r>
              <a:rPr lang="en-US" sz="2400" dirty="0"/>
              <a:t>dynamical </a:t>
            </a:r>
            <a:r>
              <a:rPr lang="en-US" sz="2400" dirty="0" smtClean="0"/>
              <a:t>system.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097280" y="4957887"/>
            <a:ext cx="287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-Plain English?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633" y="3268133"/>
            <a:ext cx="2044700" cy="431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77999" y="5421342"/>
            <a:ext cx="736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Characterizes the rate of separation of the trajectories.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097280" y="3759199"/>
            <a:ext cx="6043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-Gives an idea of the predictability of a system.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097280" y="4308901"/>
            <a:ext cx="6527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-Chaotic Systems have exponents between 0 and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8990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Max </a:t>
            </a:r>
            <a:r>
              <a:rPr lang="en-US" dirty="0" err="1" smtClean="0"/>
              <a:t>Lyapunov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594" y="2550164"/>
            <a:ext cx="4884039" cy="1316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7733" y="4334941"/>
            <a:ext cx="1035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-The max </a:t>
            </a:r>
            <a:r>
              <a:rPr lang="en-US" sz="2400" dirty="0" err="1" smtClean="0"/>
              <a:t>Lyapunov</a:t>
            </a:r>
            <a:r>
              <a:rPr lang="en-US" sz="2400" dirty="0" smtClean="0"/>
              <a:t> exponent will characterize the chaotic behavior of the system.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37733" y="5096938"/>
            <a:ext cx="4194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-Still working out code to find it.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6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dZ</a:t>
            </a:r>
            <a:r>
              <a:rPr lang="en-US" dirty="0" smtClean="0"/>
              <a:t>(t)?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35" y="1981200"/>
            <a:ext cx="4003328" cy="399626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254500" y="5160433"/>
            <a:ext cx="156633" cy="101600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411133" y="4876799"/>
            <a:ext cx="207434" cy="135468"/>
          </a:xfrm>
          <a:prstGeom prst="straightConnector1">
            <a:avLst/>
          </a:prstGeom>
          <a:ln w="158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25431" y="5232400"/>
            <a:ext cx="364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dZ</a:t>
            </a:r>
            <a:r>
              <a:rPr lang="en-US" sz="1000" baseline="-25000" dirty="0" smtClean="0"/>
              <a:t>0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4402158" y="4731491"/>
            <a:ext cx="43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dZ</a:t>
            </a:r>
            <a:r>
              <a:rPr lang="en-US" sz="1000" dirty="0" smtClean="0"/>
              <a:t>(t)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737062" y="2745075"/>
            <a:ext cx="59333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-</a:t>
            </a:r>
            <a:r>
              <a:rPr lang="en-US" sz="4000" dirty="0" err="1" smtClean="0"/>
              <a:t>dZ</a:t>
            </a:r>
            <a:r>
              <a:rPr lang="en-US" sz="4000" dirty="0" smtClean="0"/>
              <a:t>(t) is used to find change in change in trajectory.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37062" y="4264266"/>
            <a:ext cx="54186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-measures how fast the orbits are diverging</a:t>
            </a:r>
          </a:p>
        </p:txBody>
      </p:sp>
    </p:spTree>
    <p:extLst>
      <p:ext uri="{BB962C8B-B14F-4D97-AF65-F5344CB8AC3E}">
        <p14:creationId xmlns:p14="http://schemas.microsoft.com/office/powerpoint/2010/main" val="398875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Swinging Atwood Machine</a:t>
            </a:r>
            <a:endParaRPr lang="en-US" dirty="0"/>
          </a:p>
        </p:txBody>
      </p:sp>
      <p:cxnSp>
        <p:nvCxnSpPr>
          <p:cNvPr id="8" name="Straight Connector 7"/>
          <p:cNvCxnSpPr>
            <a:stCxn id="4" idx="0"/>
            <a:endCxn id="3" idx="0"/>
          </p:cNvCxnSpPr>
          <p:nvPr/>
        </p:nvCxnSpPr>
        <p:spPr>
          <a:xfrm>
            <a:off x="4926767" y="2595797"/>
            <a:ext cx="2305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9203" y="4202599"/>
            <a:ext cx="951876" cy="951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M</a:t>
            </a:r>
            <a:endParaRPr lang="en-US" sz="4400" dirty="0"/>
          </a:p>
        </p:txBody>
      </p:sp>
      <p:cxnSp>
        <p:nvCxnSpPr>
          <p:cNvPr id="13" name="Straight Connector 12"/>
          <p:cNvCxnSpPr>
            <a:stCxn id="3" idx="6"/>
            <a:endCxn id="11" idx="0"/>
          </p:cNvCxnSpPr>
          <p:nvPr/>
        </p:nvCxnSpPr>
        <p:spPr>
          <a:xfrm>
            <a:off x="7405141" y="2768184"/>
            <a:ext cx="0" cy="1434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060367" y="2595797"/>
            <a:ext cx="344774" cy="344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10758" y="3485391"/>
            <a:ext cx="567559" cy="5675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20" name="Straight Connector 19"/>
          <p:cNvCxnSpPr>
            <a:stCxn id="4" idx="1"/>
            <a:endCxn id="18" idx="7"/>
          </p:cNvCxnSpPr>
          <p:nvPr/>
        </p:nvCxnSpPr>
        <p:spPr>
          <a:xfrm flipH="1">
            <a:off x="3795200" y="2646288"/>
            <a:ext cx="1009671" cy="92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754380" y="2595797"/>
            <a:ext cx="344774" cy="344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772614" y="2656011"/>
            <a:ext cx="687483" cy="62793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625857" y="3026066"/>
            <a:ext cx="0" cy="91865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0800000">
            <a:off x="3962314" y="1631344"/>
            <a:ext cx="1928906" cy="1928906"/>
          </a:xfrm>
          <a:prstGeom prst="arc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Approach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32" y="2433397"/>
            <a:ext cx="9408695" cy="1802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09" y="4893093"/>
            <a:ext cx="5006340" cy="8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2617</TotalTime>
  <Words>435</Words>
  <Application>Microsoft Macintosh PowerPoint</Application>
  <PresentationFormat>Widescreen</PresentationFormat>
  <Paragraphs>54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Wingdings</vt:lpstr>
      <vt:lpstr>Retrospect</vt:lpstr>
      <vt:lpstr>Swinging Atwood Machine</vt:lpstr>
      <vt:lpstr>What is Chaos?</vt:lpstr>
      <vt:lpstr>The Butterfly Effect</vt:lpstr>
      <vt:lpstr>Bifurcation Diagrams </vt:lpstr>
      <vt:lpstr>Lyapunov Exponent</vt:lpstr>
      <vt:lpstr>Finding Max Lyapunov</vt:lpstr>
      <vt:lpstr>What is dZ(t)?</vt:lpstr>
      <vt:lpstr>Swinging Atwood Machine</vt:lpstr>
      <vt:lpstr>Hamiltonian Approach</vt:lpstr>
      <vt:lpstr>Hamiltonian Approach</vt:lpstr>
      <vt:lpstr>Bifurcation Diagram</vt:lpstr>
      <vt:lpstr>Bifurcation Diagram</vt:lpstr>
      <vt:lpstr>Bifurcation Diagram</vt:lpstr>
      <vt:lpstr>Bifurcation Diagram</vt:lpstr>
      <vt:lpstr>Bifurcation Diagram</vt:lpstr>
      <vt:lpstr>Bifurcation Diagram</vt:lpstr>
      <vt:lpstr>Poincaré Maps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Swinging Atwood Machine</dc:title>
  <dc:creator>Michael Kister</dc:creator>
  <cp:lastModifiedBy>Michael Kister</cp:lastModifiedBy>
  <cp:revision>25</cp:revision>
  <dcterms:created xsi:type="dcterms:W3CDTF">2015-11-29T21:13:38Z</dcterms:created>
  <dcterms:modified xsi:type="dcterms:W3CDTF">2015-12-02T06:07:05Z</dcterms:modified>
</cp:coreProperties>
</file>